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30"/>
  </p:notesMasterIdLst>
  <p:handoutMasterIdLst>
    <p:handoutMasterId r:id="rId31"/>
  </p:handoutMasterIdLst>
  <p:sldIdLst>
    <p:sldId id="256" r:id="rId2"/>
    <p:sldId id="275" r:id="rId3"/>
    <p:sldId id="273" r:id="rId4"/>
    <p:sldId id="274" r:id="rId5"/>
    <p:sldId id="269" r:id="rId6"/>
    <p:sldId id="270" r:id="rId7"/>
    <p:sldId id="277" r:id="rId8"/>
    <p:sldId id="267" r:id="rId9"/>
    <p:sldId id="279" r:id="rId10"/>
    <p:sldId id="268" r:id="rId11"/>
    <p:sldId id="276" r:id="rId12"/>
    <p:sldId id="271" r:id="rId13"/>
    <p:sldId id="272" r:id="rId14"/>
    <p:sldId id="280" r:id="rId15"/>
    <p:sldId id="281" r:id="rId16"/>
    <p:sldId id="282" r:id="rId17"/>
    <p:sldId id="285" r:id="rId18"/>
    <p:sldId id="284" r:id="rId19"/>
    <p:sldId id="287" r:id="rId20"/>
    <p:sldId id="283" r:id="rId21"/>
    <p:sldId id="286" r:id="rId22"/>
    <p:sldId id="288" r:id="rId23"/>
    <p:sldId id="290" r:id="rId24"/>
    <p:sldId id="291" r:id="rId25"/>
    <p:sldId id="292" r:id="rId26"/>
    <p:sldId id="293" r:id="rId27"/>
    <p:sldId id="294" r:id="rId28"/>
    <p:sldId id="26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728"/>
  </p:normalViewPr>
  <p:slideViewPr>
    <p:cSldViewPr snapToGrid="0">
      <p:cViewPr>
        <p:scale>
          <a:sx n="115" d="100"/>
          <a:sy n="115" d="100"/>
        </p:scale>
        <p:origin x="472" y="-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1D500A1-1DB6-6D55-B92D-0FC7F79106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B4CF44-B065-229C-DCFC-0602E6F147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B63159-90E9-C945-93A0-634255D37B43}" type="datetimeFigureOut">
              <a:rPr lang="en-US" smtClean="0"/>
              <a:t>3/3/25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6CC29A-91C2-7E81-6124-DAE9801808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359A37-B7DA-13E3-9B11-53C70B41A1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0FF330-CFA2-A049-AF5B-2F1DDAD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433525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FF945-B739-1741-8DE0-C355D35C513E}" type="datetimeFigureOut">
              <a:rPr lang="en-US" smtClean="0"/>
              <a:t>3/3/25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25225-2B29-7644-B9CA-EADB37B9B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831137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52897-6FB7-BBD6-71AA-375D7EFFDF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415FB2-D719-AC50-DF46-28E885764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C4043-B986-4F9E-1F22-3AC1AA24E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316A9-FE15-774E-8C41-31846378300F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84204-D4CC-A1B1-9B2B-BCC7B3E0C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0434A-062F-3946-DB00-457803348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DDA6-DF84-624A-AC05-9C4A1BFE1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08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FA3C1-8FB2-BD39-044E-ECAD90193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0BBF35-428D-43B7-76FF-1CB7679BF9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1E408-FE48-FEF2-7A48-D9F3A929A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316A9-FE15-774E-8C41-31846378300F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50A97-5BA7-534D-61E2-7834E1EB3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F8A73-188A-3F1B-5997-5C9864133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DDA6-DF84-624A-AC05-9C4A1BFE1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73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6F83C5-DAB2-E9BD-CA01-CC67A72B94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C1D052-2FD0-1C1A-5713-30F911A783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6282B-A1DA-A58E-0C95-FFA72F6AF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316A9-FE15-774E-8C41-31846378300F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DE2F5-E855-3011-6F48-2A0723E20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5AB0A-2856-F86C-2C34-4CE6F168B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DDA6-DF84-624A-AC05-9C4A1BFE1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6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FBD5B-656B-C077-EDF1-54DA3A732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9341E-D4EE-1500-3FDD-86519B8F9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A96BB-E647-F6C4-203C-BFCE0C4CD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316A9-FE15-774E-8C41-31846378300F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035AD-4116-FC10-E4ED-83F9B77E2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747F4-2485-2F9D-900E-C0DC40BE9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DDA6-DF84-624A-AC05-9C4A1BFE1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089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D696B-70CB-B3D2-FA4E-14A05554F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DE9143-F3DA-BE6B-0202-532F765BF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95B4D-4583-B945-EE3B-C1D0EB7D7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316A9-FE15-774E-8C41-31846378300F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E7052-C00A-DD23-E376-A1AD498C7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CD851-8C53-BDDF-B213-F18693C49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DDA6-DF84-624A-AC05-9C4A1BFE1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788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7B457-4AF2-1D44-BDEB-0B211A71C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07C4D-F41B-6C2F-493B-076033AD2A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0A38ED-DA2C-B36D-8934-728D66EDA8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AF4B9B-77E2-99D4-BEC3-45D63E7E0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316A9-FE15-774E-8C41-31846378300F}" type="datetimeFigureOut">
              <a:rPr lang="en-US" smtClean="0"/>
              <a:t>3/3/25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F81AD9-DAB8-F162-C63F-469E748D1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CE17A5-2E3D-D71C-2208-B8F01060D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DDA6-DF84-624A-AC05-9C4A1BFE1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7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33831-9FC3-5A17-34A6-22EED2B43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5300D-E69C-058E-F567-E6323714D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A4EDBA-AD56-B133-3497-18B2389555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B13BE1-3BD9-3815-7EAA-8404598145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15A76-A18B-26C2-DD7E-794E541006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AA405F-78AF-D1C2-6132-83DC41B15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316A9-FE15-774E-8C41-31846378300F}" type="datetimeFigureOut">
              <a:rPr lang="en-US" smtClean="0"/>
              <a:t>3/3/25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5D93AC-AD25-1288-A8FF-7B23DA9B0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C489D9-635F-4782-AE6D-9E9810D26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DDA6-DF84-624A-AC05-9C4A1BFE1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023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7E3B5-C9E9-D11F-157B-6EC9F486E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0098C1-37AA-180E-E343-773AECDA5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316A9-FE15-774E-8C41-31846378300F}" type="datetimeFigureOut">
              <a:rPr lang="en-US" smtClean="0"/>
              <a:t>3/3/25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4CA5F-733D-4197-F32C-C9AD44718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4F769A-1CD8-A910-2BEC-7FE602E36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DDA6-DF84-624A-AC05-9C4A1BFE1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20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B8C1F4-567A-C602-5F33-FF33348BA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316A9-FE15-774E-8C41-31846378300F}" type="datetimeFigureOut">
              <a:rPr lang="en-US" smtClean="0"/>
              <a:t>3/3/25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F2D3DC-8CBA-03D9-A428-4E93830D9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8288E-9554-912B-6B6E-840F9CC6F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DDA6-DF84-624A-AC05-9C4A1BFE1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976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F131-6C95-C806-7DFD-72F4122AE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AD31E-3630-249F-002A-6DDCEA7D1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EF0E6-C6E1-F455-6845-8CDD4DFBB1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02B13E-253B-4C8C-C1D0-4E744CDB9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316A9-FE15-774E-8C41-31846378300F}" type="datetimeFigureOut">
              <a:rPr lang="en-US" smtClean="0"/>
              <a:t>3/3/25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510CC-846A-5DB2-DE60-F6C45427A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D8FFEB-BD31-3F50-BB9D-B6AB6969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DDA6-DF84-624A-AC05-9C4A1BFE1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08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86305-26D8-2347-303F-553BA0BBC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2FC358-C391-605B-C3BD-69DC9D2E44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DDF801-895B-BFFA-D409-D2B3009D9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B6D067-FA3E-D1FF-2964-70533D96D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316A9-FE15-774E-8C41-31846378300F}" type="datetimeFigureOut">
              <a:rPr lang="en-US" smtClean="0"/>
              <a:t>3/3/25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DAC07C-0CCA-65EE-C4C4-E3AFAA40B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DD4019-178B-A6A3-C42F-060BB6E4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DDA6-DF84-624A-AC05-9C4A1BFE1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179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517385-4B4B-7165-DCD6-E25430F7D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2262B-7440-8B33-564B-F5692A90A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A3297-D62B-D689-A863-2EDEE9B6E8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E316A9-FE15-774E-8C41-31846378300F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EF2E5-A9B7-AA61-B730-B5686E4320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3956F-09C8-8614-BD29-A573531685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7DDA6-DF84-624A-AC05-9C4A1BFE1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937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AC054456-4DF9-C16D-6825-A3A2E25F45BA}"/>
              </a:ext>
            </a:extLst>
          </p:cNvPr>
          <p:cNvSpPr/>
          <p:nvPr/>
        </p:nvSpPr>
        <p:spPr>
          <a:xfrm>
            <a:off x="3456122" y="2247254"/>
            <a:ext cx="3068664" cy="1506524"/>
          </a:xfrm>
          <a:custGeom>
            <a:avLst/>
            <a:gdLst>
              <a:gd name="connsiteX0" fmla="*/ 0 w 3068664"/>
              <a:gd name="connsiteY0" fmla="*/ 712922 h 1506524"/>
              <a:gd name="connsiteX1" fmla="*/ 1441342 w 3068664"/>
              <a:gd name="connsiteY1" fmla="*/ 1503336 h 1506524"/>
              <a:gd name="connsiteX2" fmla="*/ 1859797 w 3068664"/>
              <a:gd name="connsiteY2" fmla="*/ 449451 h 1506524"/>
              <a:gd name="connsiteX3" fmla="*/ 2836190 w 3068664"/>
              <a:gd name="connsiteY3" fmla="*/ 542441 h 1506524"/>
              <a:gd name="connsiteX4" fmla="*/ 3068664 w 3068664"/>
              <a:gd name="connsiteY4" fmla="*/ 0 h 1506524"/>
              <a:gd name="connsiteX5" fmla="*/ 3068664 w 3068664"/>
              <a:gd name="connsiteY5" fmla="*/ 0 h 1506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68664" h="1506524">
                <a:moveTo>
                  <a:pt x="0" y="712922"/>
                </a:moveTo>
                <a:cubicBezTo>
                  <a:pt x="565688" y="1130085"/>
                  <a:pt x="1131376" y="1547248"/>
                  <a:pt x="1441342" y="1503336"/>
                </a:cubicBezTo>
                <a:cubicBezTo>
                  <a:pt x="1751308" y="1459424"/>
                  <a:pt x="1627322" y="609600"/>
                  <a:pt x="1859797" y="449451"/>
                </a:cubicBezTo>
                <a:cubicBezTo>
                  <a:pt x="2092272" y="289302"/>
                  <a:pt x="2634712" y="617349"/>
                  <a:pt x="2836190" y="542441"/>
                </a:cubicBezTo>
                <a:cubicBezTo>
                  <a:pt x="3037668" y="467533"/>
                  <a:pt x="3068664" y="0"/>
                  <a:pt x="3068664" y="0"/>
                </a:cubicBezTo>
                <a:lnTo>
                  <a:pt x="3068664" y="0"/>
                </a:lnTo>
              </a:path>
            </a:pathLst>
          </a:cu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3B583E-29B5-0EC0-A42A-AF2551EFDFE5}"/>
              </a:ext>
            </a:extLst>
          </p:cNvPr>
          <p:cNvSpPr/>
          <p:nvPr/>
        </p:nvSpPr>
        <p:spPr>
          <a:xfrm>
            <a:off x="5644392" y="-561684"/>
            <a:ext cx="3504970" cy="34380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50" dirty="0">
                <a:ln w="0"/>
                <a:solidFill>
                  <a:schemeClr val="bg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Gene Regulation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C7CB825-3CCF-85F6-6007-17FB93BD3FBD}"/>
              </a:ext>
            </a:extLst>
          </p:cNvPr>
          <p:cNvSpPr/>
          <p:nvPr/>
        </p:nvSpPr>
        <p:spPr>
          <a:xfrm>
            <a:off x="7314025" y="5636994"/>
            <a:ext cx="2785263" cy="2744436"/>
          </a:xfrm>
          <a:prstGeom prst="ellipse">
            <a:avLst/>
          </a:prstGeom>
          <a:noFill/>
          <a:ln w="9525" cap="flat" cmpd="sng" algn="ctr">
            <a:solidFill>
              <a:schemeClr val="accent6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E4716EE-39F3-1E3F-7FCC-669688A03A62}"/>
              </a:ext>
            </a:extLst>
          </p:cNvPr>
          <p:cNvSpPr/>
          <p:nvPr/>
        </p:nvSpPr>
        <p:spPr>
          <a:xfrm>
            <a:off x="5172668" y="-1488242"/>
            <a:ext cx="4926620" cy="4964004"/>
          </a:xfrm>
          <a:prstGeom prst="ellipse">
            <a:avLst/>
          </a:prstGeom>
          <a:noFill/>
          <a:ln w="9525" cap="flat" cmpd="sng" algn="ctr">
            <a:solidFill>
              <a:schemeClr val="accent6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3D4F9E-EB17-CC13-8077-B6996B38C9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F44FF84-1170-97E6-F0FF-2FBABD620F35}"/>
              </a:ext>
            </a:extLst>
          </p:cNvPr>
          <p:cNvSpPr/>
          <p:nvPr/>
        </p:nvSpPr>
        <p:spPr>
          <a:xfrm>
            <a:off x="-1123228" y="-1197624"/>
            <a:ext cx="5670450" cy="5185293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spc="50" dirty="0">
              <a:ln w="0"/>
              <a:solidFill>
                <a:schemeClr val="bg2">
                  <a:lumMod val="5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endParaRPr lang="en-US" sz="3600" b="1" spc="50" dirty="0">
              <a:ln w="0"/>
              <a:solidFill>
                <a:schemeClr val="bg2">
                  <a:lumMod val="5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r>
              <a:rPr lang="en-US" sz="24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     </a:t>
            </a:r>
            <a:r>
              <a:rPr lang="en-US" sz="20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An Introduction to</a:t>
            </a:r>
            <a:r>
              <a:rPr lang="en-US" sz="36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</a:p>
          <a:p>
            <a:pPr algn="ctr"/>
            <a:r>
              <a:rPr lang="en-US" sz="36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Single-Cell </a:t>
            </a:r>
          </a:p>
          <a:p>
            <a:pPr algn="ctr"/>
            <a:r>
              <a:rPr lang="en-US" sz="36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RNA 	Sequencing 	Data</a:t>
            </a:r>
          </a:p>
          <a:p>
            <a:pPr algn="ctr"/>
            <a:endParaRPr lang="en-US" sz="4800" dirty="0">
              <a:solidFill>
                <a:sysClr val="windowText" lastClr="00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50402A4-66C6-7613-53DD-4910218B8F54}"/>
              </a:ext>
            </a:extLst>
          </p:cNvPr>
          <p:cNvSpPr/>
          <p:nvPr/>
        </p:nvSpPr>
        <p:spPr>
          <a:xfrm>
            <a:off x="8022323" y="1380400"/>
            <a:ext cx="3726822" cy="375112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9AD9D6-11F9-FD80-12D9-0545A60E372D}"/>
              </a:ext>
            </a:extLst>
          </p:cNvPr>
          <p:cNvSpPr/>
          <p:nvPr/>
        </p:nvSpPr>
        <p:spPr>
          <a:xfrm>
            <a:off x="772650" y="394458"/>
            <a:ext cx="81832" cy="23363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4D5335-A5E4-2B6E-8A13-308A6FF57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82366">
            <a:off x="2472814" y="946254"/>
            <a:ext cx="9211902" cy="518529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A3C03DE2-3C86-EAFB-4290-9E7E21EABECF}"/>
              </a:ext>
            </a:extLst>
          </p:cNvPr>
          <p:cNvSpPr/>
          <p:nvPr/>
        </p:nvSpPr>
        <p:spPr>
          <a:xfrm>
            <a:off x="273108" y="4429919"/>
            <a:ext cx="4720817" cy="4583258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1D64423-416E-1BB3-7138-4CC29C2EB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49321" y="3475762"/>
            <a:ext cx="3746979" cy="374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15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F4D8-0661-F9B5-0461-6E329B35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FC373-6A56-8F21-79A8-B7FCC7ECE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852" y="806349"/>
            <a:ext cx="9968948" cy="5281887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pPr lvl="5"/>
            <a:endParaRPr lang="en-US" dirty="0"/>
          </a:p>
          <a:p>
            <a:pPr lvl="5"/>
            <a:r>
              <a:rPr lang="en-US" dirty="0">
                <a:effectLst/>
              </a:rPr>
              <a:t>Expression of genes</a:t>
            </a:r>
          </a:p>
          <a:p>
            <a:pPr lvl="6"/>
            <a:r>
              <a:rPr lang="en-US" dirty="0">
                <a:effectLst/>
              </a:rPr>
              <a:t>transcription factors [TFs]</a:t>
            </a:r>
          </a:p>
          <a:p>
            <a:pPr lvl="6"/>
            <a:r>
              <a:rPr lang="en-US" dirty="0">
                <a:effectLst/>
              </a:rPr>
              <a:t>Antagonists </a:t>
            </a:r>
          </a:p>
          <a:p>
            <a:pPr lvl="6"/>
            <a:r>
              <a:rPr lang="en-US" dirty="0">
                <a:effectLst/>
              </a:rPr>
              <a:t>consolidator </a:t>
            </a:r>
          </a:p>
          <a:p>
            <a:pPr lvl="7"/>
            <a:r>
              <a:rPr lang="en-US" dirty="0">
                <a:effectLst/>
              </a:rPr>
              <a:t>transcriptional co-factors </a:t>
            </a:r>
          </a:p>
          <a:p>
            <a:pPr lvl="7"/>
            <a:r>
              <a:rPr lang="en-US" dirty="0"/>
              <a:t> chromatin remodelers</a:t>
            </a:r>
          </a:p>
          <a:p>
            <a:pPr lvl="5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94E39E-DED3-F0D3-3F39-C45E2A8E603E}"/>
              </a:ext>
            </a:extLst>
          </p:cNvPr>
          <p:cNvSpPr/>
          <p:nvPr/>
        </p:nvSpPr>
        <p:spPr>
          <a:xfrm>
            <a:off x="-1255644" y="-1391480"/>
            <a:ext cx="4823791" cy="462501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endParaRPr lang="en-US" sz="3600" b="1" spc="50" dirty="0">
              <a:ln w="0"/>
              <a:solidFill>
                <a:schemeClr val="bg2">
                  <a:lumMod val="5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endParaRPr lang="en-US" sz="3600" b="1" spc="50" dirty="0">
              <a:ln w="0"/>
              <a:solidFill>
                <a:schemeClr val="bg2">
                  <a:lumMod val="5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r>
              <a:rPr lang="en-US" sz="36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en-US" sz="32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Gene</a:t>
            </a:r>
          </a:p>
          <a:p>
            <a:pPr algn="ctr"/>
            <a:r>
              <a:rPr lang="en-US" sz="32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Modification</a:t>
            </a:r>
          </a:p>
          <a:p>
            <a:pPr algn="ctr"/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2C4518-ACB3-6F70-8D51-A5C6736D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041708">
            <a:off x="-5634950" y="2947226"/>
            <a:ext cx="9103171" cy="5360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057E3B-7CD9-E25E-AAB3-1A04C20E5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842" y="3017536"/>
            <a:ext cx="3783957" cy="30632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99F91E-34CB-3048-475A-58F0CBE03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851" y="3246093"/>
            <a:ext cx="2829579" cy="282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16188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F4D8-0661-F9B5-0461-6E329B35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FC373-6A56-8F21-79A8-B7FCC7ECE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852" y="806349"/>
            <a:ext cx="9968948" cy="5281887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pPr lvl="5"/>
            <a:endParaRPr lang="en-US" dirty="0"/>
          </a:p>
          <a:p>
            <a:pPr lvl="5"/>
            <a:r>
              <a:rPr lang="en-US" sz="2000" dirty="0"/>
              <a:t>How can we determine the expression of genes in a cell?</a:t>
            </a:r>
          </a:p>
          <a:p>
            <a:pPr lvl="5"/>
            <a:endParaRPr lang="en-US" dirty="0"/>
          </a:p>
          <a:p>
            <a:pPr lvl="5"/>
            <a:r>
              <a:rPr lang="en-US" dirty="0"/>
              <a:t>The answer is:</a:t>
            </a:r>
          </a:p>
          <a:p>
            <a:pPr lvl="5"/>
            <a:endParaRPr lang="en-US" dirty="0"/>
          </a:p>
          <a:p>
            <a:pPr marL="2286000" lvl="5" indent="0">
              <a:buNone/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Single-cell RNA Sequencing Data</a:t>
            </a:r>
          </a:p>
          <a:p>
            <a:pPr lvl="5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94E39E-DED3-F0D3-3F39-C45E2A8E603E}"/>
              </a:ext>
            </a:extLst>
          </p:cNvPr>
          <p:cNvSpPr/>
          <p:nvPr/>
        </p:nvSpPr>
        <p:spPr>
          <a:xfrm>
            <a:off x="-1255644" y="-1391480"/>
            <a:ext cx="4823791" cy="462501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r>
              <a:rPr lang="en-US" sz="6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?</a:t>
            </a:r>
          </a:p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2C4518-ACB3-6F70-8D51-A5C6736D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041708">
            <a:off x="-5634950" y="2947226"/>
            <a:ext cx="9103171" cy="5360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FC5676-CAA7-A2BD-5707-E083D5DD6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956" y="2190268"/>
            <a:ext cx="4006844" cy="391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5501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F4D8-0661-F9B5-0461-6E329B35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FC373-6A56-8F21-79A8-B7FCC7ECE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852" y="806349"/>
            <a:ext cx="9968948" cy="5281887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pPr lvl="5"/>
            <a:endParaRPr lang="en-US" dirty="0"/>
          </a:p>
          <a:p>
            <a:pPr lvl="5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94E39E-DED3-F0D3-3F39-C45E2A8E603E}"/>
              </a:ext>
            </a:extLst>
          </p:cNvPr>
          <p:cNvSpPr/>
          <p:nvPr/>
        </p:nvSpPr>
        <p:spPr>
          <a:xfrm>
            <a:off x="-1255644" y="-1391480"/>
            <a:ext cx="4823791" cy="462501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en-US" sz="3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sc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-RNA seq</a:t>
            </a:r>
          </a:p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2C4518-ACB3-6F70-8D51-A5C6736D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041708">
            <a:off x="-5634950" y="2947226"/>
            <a:ext cx="9103171" cy="5360760"/>
          </a:xfrm>
          <a:prstGeom prst="rect">
            <a:avLst/>
          </a:prstGeom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9078538A-4118-FEA6-FB69-5BF0C9408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136" y="835861"/>
            <a:ext cx="7716664" cy="521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2380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F4D8-0661-F9B5-0461-6E329B35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FC373-6A56-8F21-79A8-B7FCC7ECE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852" y="806349"/>
            <a:ext cx="9968948" cy="5281887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pPr lvl="5"/>
            <a:endParaRPr lang="en-US" dirty="0"/>
          </a:p>
          <a:p>
            <a:pPr lvl="5"/>
            <a:r>
              <a:rPr lang="en-US" dirty="0"/>
              <a:t>Steps:</a:t>
            </a:r>
          </a:p>
          <a:p>
            <a:pPr lvl="6"/>
            <a:r>
              <a:rPr lang="en-US" dirty="0"/>
              <a:t>Tissue dissection and cell dissociating to obtain a suspension of cells.</a:t>
            </a:r>
          </a:p>
          <a:p>
            <a:pPr lvl="6"/>
            <a:r>
              <a:rPr lang="en-US" dirty="0"/>
              <a:t> Optionally cells may be selected (e.g. based on membrane markers, fluorescent transgenes or staining dyes).</a:t>
            </a:r>
          </a:p>
          <a:p>
            <a:pPr lvl="6"/>
            <a:r>
              <a:rPr lang="en-US" dirty="0"/>
              <a:t> Capture single cells into individual reaction containers (e.g. wells or oil droplets).</a:t>
            </a:r>
          </a:p>
          <a:p>
            <a:pPr lvl="6"/>
            <a:r>
              <a:rPr lang="en-US" dirty="0"/>
              <a:t> Extracting the RNA from each cell.</a:t>
            </a:r>
          </a:p>
          <a:p>
            <a:pPr lvl="6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94E39E-DED3-F0D3-3F39-C45E2A8E603E}"/>
              </a:ext>
            </a:extLst>
          </p:cNvPr>
          <p:cNvSpPr/>
          <p:nvPr/>
        </p:nvSpPr>
        <p:spPr>
          <a:xfrm>
            <a:off x="-1255644" y="-1391480"/>
            <a:ext cx="4823791" cy="462501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	Sample 	preparation</a:t>
            </a:r>
          </a:p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2C4518-ACB3-6F70-8D51-A5C6736D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041708">
            <a:off x="-5634950" y="2947226"/>
            <a:ext cx="9103171" cy="5360760"/>
          </a:xfrm>
          <a:prstGeom prst="rect">
            <a:avLst/>
          </a:prstGeom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5E5C7A39-0DB0-154B-FC42-29DBFC759C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" t="4519" r="49056" b="55874"/>
          <a:stretch/>
        </p:blipFill>
        <p:spPr>
          <a:xfrm>
            <a:off x="7158941" y="3447292"/>
            <a:ext cx="3911599" cy="206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62344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F4D8-0661-F9B5-0461-6E329B35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FC373-6A56-8F21-79A8-B7FCC7ECE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852" y="806349"/>
            <a:ext cx="9968948" cy="5281887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pPr lvl="5"/>
            <a:endParaRPr lang="en-US" dirty="0"/>
          </a:p>
          <a:p>
            <a:pPr lvl="5"/>
            <a:r>
              <a:rPr lang="en-US" dirty="0" err="1"/>
              <a:t>Microtitre</a:t>
            </a:r>
            <a:r>
              <a:rPr lang="en-US" dirty="0"/>
              <a:t> plate based, </a:t>
            </a:r>
          </a:p>
          <a:p>
            <a:pPr lvl="5"/>
            <a:r>
              <a:rPr lang="en-US" dirty="0"/>
              <a:t>Microfluidic array based </a:t>
            </a:r>
          </a:p>
          <a:p>
            <a:pPr lvl="5"/>
            <a:r>
              <a:rPr lang="en-US" dirty="0"/>
              <a:t>Microfluidic droplet based </a:t>
            </a:r>
          </a:p>
          <a:p>
            <a:pPr lvl="5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94E39E-DED3-F0D3-3F39-C45E2A8E603E}"/>
              </a:ext>
            </a:extLst>
          </p:cNvPr>
          <p:cNvSpPr/>
          <p:nvPr/>
        </p:nvSpPr>
        <p:spPr>
          <a:xfrm>
            <a:off x="-1255644" y="-1391480"/>
            <a:ext cx="4823791" cy="462501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Cell</a:t>
            </a:r>
          </a:p>
          <a:p>
            <a:pPr algn="ctr"/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Capture</a:t>
            </a:r>
          </a:p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2C4518-ACB3-6F70-8D51-A5C6736D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041708">
            <a:off x="-5634950" y="2947226"/>
            <a:ext cx="9103171" cy="5360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10DFB7-0AD4-8B74-C8F1-30AC58A5B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589" y="2082770"/>
            <a:ext cx="5493211" cy="4005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F8FF73-10D7-F3B8-9CEE-FCA85C2B6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6292" y="0"/>
            <a:ext cx="1705708" cy="20145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F127DC-E5BB-CBF0-ECBB-88CC85F214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015" y="4330355"/>
            <a:ext cx="4517460" cy="175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1353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F4D8-0661-F9B5-0461-6E329B35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FC373-6A56-8F21-79A8-B7FCC7ECE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852" y="806349"/>
            <a:ext cx="9968948" cy="5281887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pPr lvl="5"/>
            <a:endParaRPr lang="en-US" dirty="0"/>
          </a:p>
          <a:p>
            <a:pPr lvl="5"/>
            <a:r>
              <a:rPr lang="en-US" dirty="0"/>
              <a:t>full-length </a:t>
            </a:r>
          </a:p>
          <a:p>
            <a:pPr lvl="6"/>
            <a:r>
              <a:rPr lang="en-US" dirty="0"/>
              <a:t>Captures the entire transcript,</a:t>
            </a:r>
          </a:p>
          <a:p>
            <a:pPr lvl="6"/>
            <a:r>
              <a:rPr lang="en-US" dirty="0"/>
              <a:t>from the 5' end to the 3' end.</a:t>
            </a:r>
          </a:p>
          <a:p>
            <a:pPr lvl="6"/>
            <a:r>
              <a:rPr lang="en-US" dirty="0"/>
              <a:t>more informative but expensive and lower throughput.</a:t>
            </a:r>
          </a:p>
          <a:p>
            <a:pPr lvl="5"/>
            <a:r>
              <a:rPr lang="en-US" dirty="0"/>
              <a:t>tag-based</a:t>
            </a:r>
          </a:p>
          <a:p>
            <a:pPr lvl="6"/>
            <a:r>
              <a:rPr lang="en-US" dirty="0"/>
              <a:t>Only captures either the 5' end or the 3' end </a:t>
            </a:r>
          </a:p>
          <a:p>
            <a:pPr lvl="6"/>
            <a:r>
              <a:rPr lang="en-US" dirty="0"/>
              <a:t>Cheaper and more scalable</a:t>
            </a:r>
          </a:p>
          <a:p>
            <a:pPr lvl="6"/>
            <a:r>
              <a:rPr lang="en-US" dirty="0"/>
              <a:t>Loses information</a:t>
            </a:r>
          </a:p>
          <a:p>
            <a:pPr lvl="5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94E39E-DED3-F0D3-3F39-C45E2A8E603E}"/>
              </a:ext>
            </a:extLst>
          </p:cNvPr>
          <p:cNvSpPr/>
          <p:nvPr/>
        </p:nvSpPr>
        <p:spPr>
          <a:xfrm>
            <a:off x="-1255644" y="-1391480"/>
            <a:ext cx="4823791" cy="462501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Sequencing</a:t>
            </a:r>
          </a:p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2C4518-ACB3-6F70-8D51-A5C6736D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041708">
            <a:off x="-5634950" y="2947226"/>
            <a:ext cx="9103171" cy="5360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EE8766-F33B-3DA0-AD20-48FBD28D9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714" y="3322412"/>
            <a:ext cx="6126086" cy="260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71125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F4D8-0661-F9B5-0461-6E329B35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FC373-6A56-8F21-79A8-B7FCC7ECE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852" y="806349"/>
            <a:ext cx="9968948" cy="5281887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pPr lvl="5"/>
            <a:endParaRPr lang="en-US" dirty="0"/>
          </a:p>
          <a:p>
            <a:pPr lvl="5"/>
            <a:r>
              <a:rPr lang="en-US" b="1" dirty="0"/>
              <a:t>Raw data from sequencing</a:t>
            </a:r>
          </a:p>
          <a:p>
            <a:pPr lvl="5"/>
            <a:r>
              <a:rPr lang="en-US" dirty="0"/>
              <a:t>FASTQ format:</a:t>
            </a:r>
          </a:p>
          <a:p>
            <a:pPr lvl="6"/>
            <a:r>
              <a:rPr lang="en-US" dirty="0"/>
              <a:t>The first line begins with '@' followed by a sequence identifier.</a:t>
            </a:r>
          </a:p>
          <a:p>
            <a:pPr lvl="6"/>
            <a:r>
              <a:rPr lang="en-US" dirty="0"/>
              <a:t>The second line contains the actual nucleotide sequence.</a:t>
            </a:r>
          </a:p>
          <a:p>
            <a:pPr lvl="6"/>
            <a:r>
              <a:rPr lang="en-US" dirty="0"/>
              <a:t>The third line starts with a '+' sign and optionally contains the same identifier.</a:t>
            </a:r>
          </a:p>
          <a:p>
            <a:pPr lvl="6"/>
            <a:r>
              <a:rPr lang="en-US" dirty="0"/>
              <a:t>The fourth line encodes the quality scores corresponding to the nucleotide sequence.</a:t>
            </a:r>
          </a:p>
          <a:p>
            <a:pPr lvl="5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94E39E-DED3-F0D3-3F39-C45E2A8E603E}"/>
              </a:ext>
            </a:extLst>
          </p:cNvPr>
          <p:cNvSpPr/>
          <p:nvPr/>
        </p:nvSpPr>
        <p:spPr>
          <a:xfrm>
            <a:off x="-1255644" y="-1391480"/>
            <a:ext cx="4823791" cy="462501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Raw data</a:t>
            </a:r>
          </a:p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2C4518-ACB3-6F70-8D51-A5C6736D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041708">
            <a:off x="-5634950" y="2947226"/>
            <a:ext cx="9103171" cy="53607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ADE38A-73FA-150E-0C0C-CF4E130751AF}"/>
              </a:ext>
            </a:extLst>
          </p:cNvPr>
          <p:cNvSpPr txBox="1"/>
          <p:nvPr/>
        </p:nvSpPr>
        <p:spPr>
          <a:xfrm>
            <a:off x="6871859" y="3205688"/>
            <a:ext cx="7870578" cy="3046988"/>
          </a:xfrm>
          <a:prstGeom prst="rect">
            <a:avLst/>
          </a:prstGeom>
          <a:noFill/>
          <a:ln w="952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@SEQ_ID_1</a:t>
            </a:r>
          </a:p>
          <a:p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GATCGGAAGAGCACACGTCTGAACTCCAGTCAC</a:t>
            </a:r>
          </a:p>
          <a:p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</a:p>
          <a:p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IIIIIIIIIIIIIIIIIIIIIIIIIIIIIIIIII</a:t>
            </a:r>
          </a:p>
          <a:p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@SEQ_ID_2</a:t>
            </a:r>
          </a:p>
          <a:p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AGCTAGCTAGCTAGCTAGCTAGCTAGCTAGCTA</a:t>
            </a:r>
          </a:p>
          <a:p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</a:p>
          <a:p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IIIIIIIIIIIIIIIIIIIIIIIIIIIIIIIIII</a:t>
            </a:r>
          </a:p>
          <a:p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@SEQ_ID_3</a:t>
            </a:r>
          </a:p>
          <a:p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TTTAAAGGGCCCTTTAAAGGGCCCTTTAAAGGG</a:t>
            </a:r>
          </a:p>
          <a:p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</a:p>
          <a:p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IIIIIIIIIIIIIIIIIIIIIIIIIIIIIIIIII</a:t>
            </a:r>
          </a:p>
          <a:p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@SEQ_ID_4</a:t>
            </a:r>
          </a:p>
          <a:p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CGTACGTACGTAGCTAGCGTGACGTAGCTAGCT</a:t>
            </a:r>
          </a:p>
          <a:p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</a:p>
          <a:p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IIIIIIIIIIIIIIIIIIIIIIIIIIIIIIIIII</a:t>
            </a:r>
          </a:p>
        </p:txBody>
      </p:sp>
    </p:spTree>
    <p:extLst>
      <p:ext uri="{BB962C8B-B14F-4D97-AF65-F5344CB8AC3E}">
        <p14:creationId xmlns:p14="http://schemas.microsoft.com/office/powerpoint/2010/main" val="381737655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F4D8-0661-F9B5-0461-6E329B35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FC373-6A56-8F21-79A8-B7FCC7ECE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852" y="806349"/>
            <a:ext cx="9968948" cy="5281887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pPr lvl="5"/>
            <a:endParaRPr lang="en-US" dirty="0"/>
          </a:p>
          <a:p>
            <a:pPr lvl="5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94E39E-DED3-F0D3-3F39-C45E2A8E603E}"/>
              </a:ext>
            </a:extLst>
          </p:cNvPr>
          <p:cNvSpPr/>
          <p:nvPr/>
        </p:nvSpPr>
        <p:spPr>
          <a:xfrm>
            <a:off x="-1255644" y="-1391480"/>
            <a:ext cx="4823791" cy="462501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Raw data</a:t>
            </a: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processing</a:t>
            </a:r>
          </a:p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2C4518-ACB3-6F70-8D51-A5C6736D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041708">
            <a:off x="-5634950" y="2947226"/>
            <a:ext cx="9103171" cy="53607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EF40CE-31CE-1E49-7D1F-9C02592B2ABD}"/>
              </a:ext>
            </a:extLst>
          </p:cNvPr>
          <p:cNvSpPr txBox="1"/>
          <p:nvPr/>
        </p:nvSpPr>
        <p:spPr>
          <a:xfrm>
            <a:off x="3707661" y="1110526"/>
            <a:ext cx="6796216" cy="1477328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ysClr val="windowText" lastClr="000000"/>
                </a:solidFill>
              </a:rPr>
              <a:t>@SEQ_ID_1</a:t>
            </a:r>
          </a:p>
          <a:p>
            <a:r>
              <a:rPr lang="en-US" sz="1800" dirty="0">
                <a:solidFill>
                  <a:sysClr val="windowText" lastClr="000000"/>
                </a:solidFill>
              </a:rPr>
              <a:t>GATCGGAAGAGCACACGTCTGAACTCCAGTCAC</a:t>
            </a:r>
          </a:p>
          <a:p>
            <a:r>
              <a:rPr lang="en-US" sz="1800" dirty="0">
                <a:solidFill>
                  <a:sysClr val="windowText" lastClr="000000"/>
                </a:solidFill>
              </a:rPr>
              <a:t>+</a:t>
            </a:r>
          </a:p>
          <a:p>
            <a:r>
              <a:rPr lang="en-US" sz="1800" dirty="0">
                <a:solidFill>
                  <a:sysClr val="windowText" lastClr="000000"/>
                </a:solidFill>
              </a:rPr>
              <a:t>IIIIIIIIIIIIIIIIIIIIIIIIIIIIIIIIII</a:t>
            </a:r>
          </a:p>
          <a:p>
            <a:endParaRPr lang="en-US" dirty="0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1F60E8C3-1B23-4916-0FB5-18DC27C7010E}"/>
              </a:ext>
            </a:extLst>
          </p:cNvPr>
          <p:cNvSpPr/>
          <p:nvPr/>
        </p:nvSpPr>
        <p:spPr>
          <a:xfrm>
            <a:off x="6602887" y="2790744"/>
            <a:ext cx="556054" cy="885572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ACE850-4B9A-C183-3946-7BA57760175A}"/>
              </a:ext>
            </a:extLst>
          </p:cNvPr>
          <p:cNvSpPr txBox="1"/>
          <p:nvPr/>
        </p:nvSpPr>
        <p:spPr>
          <a:xfrm>
            <a:off x="3175074" y="4061951"/>
            <a:ext cx="7411679" cy="1197864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read_1    99    chr1    100    60    4M    5S    =    200    300    ACGTACGT    IIIIIIII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0081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F4D8-0661-F9B5-0461-6E329B35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FC373-6A56-8F21-79A8-B7FCC7ECE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852" y="806349"/>
            <a:ext cx="9968948" cy="5281887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pPr lvl="5"/>
            <a:endParaRPr lang="en-US" dirty="0"/>
          </a:p>
          <a:p>
            <a:pPr lvl="5"/>
            <a:r>
              <a:rPr lang="en-US" b="1" dirty="0"/>
              <a:t>From Reads to a Count Matrix</a:t>
            </a:r>
            <a:endParaRPr lang="en-US" dirty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2B08A0A6-EBF0-522D-D32E-68C02BC546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65"/>
          <a:stretch/>
        </p:blipFill>
        <p:spPr>
          <a:xfrm>
            <a:off x="2790477" y="1815957"/>
            <a:ext cx="8563323" cy="423569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D94E39E-DED3-F0D3-3F39-C45E2A8E603E}"/>
              </a:ext>
            </a:extLst>
          </p:cNvPr>
          <p:cNvSpPr/>
          <p:nvPr/>
        </p:nvSpPr>
        <p:spPr>
          <a:xfrm>
            <a:off x="-1255644" y="-1391480"/>
            <a:ext cx="4823791" cy="462501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 </a:t>
            </a:r>
            <a:r>
              <a:rPr lang="en-US" sz="2400" b="1" spc="50" dirty="0">
                <a:ln w="0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Count Matrix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2C4518-ACB3-6F70-8D51-A5C6736D4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041708">
            <a:off x="-5634950" y="2947226"/>
            <a:ext cx="9103171" cy="536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7623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F4D8-0661-F9B5-0461-6E329B35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FC373-6A56-8F21-79A8-B7FCC7ECE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852" y="806349"/>
            <a:ext cx="9968948" cy="5281887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pPr lvl="5"/>
            <a:endParaRPr lang="en-US" dirty="0"/>
          </a:p>
          <a:p>
            <a:pPr lvl="5"/>
            <a:r>
              <a:rPr lang="en-US" b="1" dirty="0"/>
              <a:t>From Reads to a Count Matrix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94E39E-DED3-F0D3-3F39-C45E2A8E603E}"/>
              </a:ext>
            </a:extLst>
          </p:cNvPr>
          <p:cNvSpPr/>
          <p:nvPr/>
        </p:nvSpPr>
        <p:spPr>
          <a:xfrm>
            <a:off x="-1255644" y="-1391480"/>
            <a:ext cx="4823791" cy="462501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 </a:t>
            </a:r>
            <a:r>
              <a:rPr lang="en-US" sz="2400" b="1" spc="50" dirty="0">
                <a:ln w="0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Count Matrix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2C4518-ACB3-6F70-8D51-A5C6736D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041708">
            <a:off x="-5634950" y="2947226"/>
            <a:ext cx="9103171" cy="5360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AEC875-1DF5-7DC9-50C9-9C2629271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991" y="806349"/>
            <a:ext cx="5896708" cy="532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5076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F4D8-0661-F9B5-0461-6E329B35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FC373-6A56-8F21-79A8-B7FCC7ECE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852" y="806349"/>
            <a:ext cx="9968948" cy="5281887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pPr lvl="5"/>
            <a:endParaRPr lang="en-US" dirty="0"/>
          </a:p>
          <a:p>
            <a:pPr lvl="5"/>
            <a:r>
              <a:rPr lang="en-US" dirty="0"/>
              <a:t>DNA is made up of small repeating units called </a:t>
            </a:r>
            <a:r>
              <a:rPr lang="en-US" b="1" dirty="0"/>
              <a:t>nucleotides</a:t>
            </a:r>
            <a:r>
              <a:rPr lang="en-US" dirty="0"/>
              <a:t>. </a:t>
            </a:r>
          </a:p>
          <a:p>
            <a:pPr lvl="5"/>
            <a:r>
              <a:rPr lang="en-US" dirty="0"/>
              <a:t>Each nucleotide consists of three components:</a:t>
            </a:r>
          </a:p>
          <a:p>
            <a:pPr lvl="6"/>
            <a:r>
              <a:rPr lang="en-US" b="1" dirty="0"/>
              <a:t>Phosphate Group (PO₄³⁻)</a:t>
            </a:r>
            <a:r>
              <a:rPr lang="en-US" dirty="0"/>
              <a:t> </a:t>
            </a:r>
          </a:p>
          <a:p>
            <a:pPr lvl="6"/>
            <a:r>
              <a:rPr lang="en-US" b="1" dirty="0"/>
              <a:t>Deoxyribose Sugar (C₅H₁₀O₄)</a:t>
            </a:r>
          </a:p>
          <a:p>
            <a:pPr lvl="6"/>
            <a:r>
              <a:rPr lang="en-US" b="1" dirty="0"/>
              <a:t>Nitrogenous Base</a:t>
            </a:r>
          </a:p>
          <a:p>
            <a:pPr lvl="7"/>
            <a:r>
              <a:rPr lang="en-US" b="1" dirty="0"/>
              <a:t>Adenine (A)</a:t>
            </a:r>
            <a:r>
              <a:rPr lang="en-US" dirty="0"/>
              <a:t> → C₅H₅N₅</a:t>
            </a:r>
          </a:p>
          <a:p>
            <a:pPr lvl="7"/>
            <a:r>
              <a:rPr lang="en-US" b="1" dirty="0"/>
              <a:t>Thymine (T)</a:t>
            </a:r>
            <a:r>
              <a:rPr lang="en-US" dirty="0"/>
              <a:t> → C₅H₆N₂O₂</a:t>
            </a:r>
          </a:p>
          <a:p>
            <a:pPr lvl="7"/>
            <a:r>
              <a:rPr lang="en-US" b="1" dirty="0"/>
              <a:t>Cytosine (C)</a:t>
            </a:r>
            <a:r>
              <a:rPr lang="en-US" dirty="0"/>
              <a:t> → C₄H₅N₃O</a:t>
            </a:r>
          </a:p>
          <a:p>
            <a:pPr lvl="7"/>
            <a:r>
              <a:rPr lang="en-US" b="1" dirty="0"/>
              <a:t>Guanine (G)</a:t>
            </a:r>
            <a:r>
              <a:rPr lang="en-US" dirty="0"/>
              <a:t> → C₅H₅N₅O</a:t>
            </a:r>
          </a:p>
          <a:p>
            <a:pPr lvl="5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94E39E-DED3-F0D3-3F39-C45E2A8E603E}"/>
              </a:ext>
            </a:extLst>
          </p:cNvPr>
          <p:cNvSpPr/>
          <p:nvPr/>
        </p:nvSpPr>
        <p:spPr>
          <a:xfrm>
            <a:off x="-1255644" y="-1391480"/>
            <a:ext cx="4823791" cy="462501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DNA</a:t>
            </a:r>
          </a:p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2C4518-ACB3-6F70-8D51-A5C6736D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041708">
            <a:off x="-5634950" y="2947226"/>
            <a:ext cx="9103171" cy="53607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EEA1EC-797E-EAAC-8794-0D146F61F9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32" r="1"/>
          <a:stretch/>
        </p:blipFill>
        <p:spPr>
          <a:xfrm>
            <a:off x="7449616" y="1831878"/>
            <a:ext cx="4450836" cy="4445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C114D4-6777-77C3-26F7-C68201420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852" y="3825874"/>
            <a:ext cx="2966183" cy="222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4417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F4D8-0661-F9B5-0461-6E329B35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FC373-6A56-8F21-79A8-B7FCC7ECE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852" y="806349"/>
            <a:ext cx="9968948" cy="5281887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pPr lvl="5"/>
            <a:endParaRPr lang="en-US" dirty="0"/>
          </a:p>
          <a:p>
            <a:pPr lvl="5"/>
            <a:r>
              <a:rPr lang="en-US" dirty="0"/>
              <a:t>Three main key factors : QC covariates </a:t>
            </a:r>
          </a:p>
          <a:p>
            <a:pPr lvl="5"/>
            <a:r>
              <a:rPr lang="en-US" dirty="0"/>
              <a:t>Count depth	</a:t>
            </a:r>
          </a:p>
          <a:p>
            <a:pPr lvl="6"/>
            <a:r>
              <a:rPr lang="en-US" sz="1600" dirty="0"/>
              <a:t>Low count depth ➡️ damaged or broken cells</a:t>
            </a:r>
          </a:p>
          <a:p>
            <a:pPr lvl="6"/>
            <a:r>
              <a:rPr lang="en-US" sz="1600" dirty="0"/>
              <a:t>Very high count depth ➡️ doublets </a:t>
            </a:r>
          </a:p>
          <a:p>
            <a:pPr lvl="6"/>
            <a:r>
              <a:rPr lang="en-US" sz="1600" dirty="0"/>
              <a:t>Threshold ➡️ 500, 20,000</a:t>
            </a:r>
          </a:p>
          <a:p>
            <a:pPr lvl="5"/>
            <a:r>
              <a:rPr lang="en-US" dirty="0"/>
              <a:t>The number of genes per barcode</a:t>
            </a:r>
          </a:p>
          <a:p>
            <a:pPr lvl="6"/>
            <a:r>
              <a:rPr lang="en-US" sz="1600" dirty="0"/>
              <a:t>Low ➡️ dead cells or empty droplets</a:t>
            </a:r>
          </a:p>
          <a:p>
            <a:pPr lvl="6"/>
            <a:r>
              <a:rPr lang="en-US" sz="1600" dirty="0"/>
              <a:t>Very high ➡️ doublets</a:t>
            </a:r>
          </a:p>
          <a:p>
            <a:pPr lvl="5"/>
            <a:r>
              <a:rPr lang="en-US" dirty="0"/>
              <a:t> The fraction of counts from mitochondrial genes per barcode</a:t>
            </a:r>
          </a:p>
          <a:p>
            <a:pPr lvl="6"/>
            <a:r>
              <a:rPr lang="en-US" sz="1600" dirty="0"/>
              <a:t>Very high ➡️ dying or stressed cells, broken cells</a:t>
            </a:r>
          </a:p>
          <a:p>
            <a:pPr lvl="6"/>
            <a:r>
              <a:rPr lang="en-US" sz="1600" dirty="0"/>
              <a:t>A normal mitochondrial fraction for a healthy cell is typically less than 5–10%</a:t>
            </a:r>
          </a:p>
          <a:p>
            <a:pPr lvl="5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94E39E-DED3-F0D3-3F39-C45E2A8E603E}"/>
              </a:ext>
            </a:extLst>
          </p:cNvPr>
          <p:cNvSpPr/>
          <p:nvPr/>
        </p:nvSpPr>
        <p:spPr>
          <a:xfrm>
            <a:off x="-1255644" y="-1391480"/>
            <a:ext cx="4823791" cy="462501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Quality</a:t>
            </a: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Control</a:t>
            </a:r>
          </a:p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2C4518-ACB3-6F70-8D51-A5C6736D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041708">
            <a:off x="-5634950" y="2947226"/>
            <a:ext cx="9103171" cy="5360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B17A91-8F9A-E8AB-72CF-163C5D6CB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1214" y="-192975"/>
            <a:ext cx="4007292" cy="362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7772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F4D8-0661-F9B5-0461-6E329B35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FC373-6A56-8F21-79A8-B7FCC7ECE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852" y="806349"/>
            <a:ext cx="9968948" cy="5281887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pPr lvl="5"/>
            <a:endParaRPr lang="en-US" dirty="0"/>
          </a:p>
          <a:p>
            <a:pPr lvl="5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94E39E-DED3-F0D3-3F39-C45E2A8E603E}"/>
              </a:ext>
            </a:extLst>
          </p:cNvPr>
          <p:cNvSpPr/>
          <p:nvPr/>
        </p:nvSpPr>
        <p:spPr>
          <a:xfrm>
            <a:off x="-1255644" y="-1391480"/>
            <a:ext cx="4823791" cy="462501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Quality</a:t>
            </a: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Control</a:t>
            </a:r>
          </a:p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2C4518-ACB3-6F70-8D51-A5C6736D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041708">
            <a:off x="-5634950" y="2947226"/>
            <a:ext cx="9103171" cy="5360760"/>
          </a:xfrm>
          <a:prstGeom prst="rect">
            <a:avLst/>
          </a:prstGeom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AD2B4D1C-1B67-D2A3-9E97-9DAC41ADEE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834" t="4202"/>
          <a:stretch/>
        </p:blipFill>
        <p:spPr>
          <a:xfrm>
            <a:off x="4401542" y="1580440"/>
            <a:ext cx="6060832" cy="405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03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F4D8-0661-F9B5-0461-6E329B35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FC373-6A56-8F21-79A8-B7FCC7ECE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852" y="806349"/>
            <a:ext cx="9968948" cy="5281887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pPr lvl="5"/>
            <a:endParaRPr lang="en-US" dirty="0"/>
          </a:p>
          <a:p>
            <a:pPr lvl="5"/>
            <a:r>
              <a:rPr lang="en-US" sz="2400" dirty="0">
                <a:solidFill>
                  <a:srgbClr val="263A82"/>
                </a:solidFill>
                <a:effectLst/>
                <a:latin typeface="AdvPA5BC"/>
              </a:rPr>
              <a:t>Identifying gene expression programs of cell-type identity and cellular activity with single-cell RNA-Seq</a:t>
            </a:r>
          </a:p>
          <a:p>
            <a:pPr lvl="6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dvPA5BC"/>
              </a:rPr>
              <a:t>Dylan Kotliar1,2,3†*, Adrian Veres1,3,4†, M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dvPA5BC"/>
              </a:rPr>
              <a:t>Aurel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dvPA5BC"/>
              </a:rPr>
              <a:t> Nagy3,5, Shervin Tabrizi2, Eran Hodis3,6, Douglas A Melton4,7,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dvPA5BC"/>
              </a:rPr>
              <a:t>Pardis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dvPA5BC"/>
              </a:rPr>
              <a:t> C Sabeti1,2,7 </a:t>
            </a:r>
            <a:endParaRPr lang="en-US" sz="1400" dirty="0">
              <a:solidFill>
                <a:srgbClr val="263A82"/>
              </a:solidFill>
              <a:latin typeface="AdvPA5BC"/>
            </a:endParaRPr>
          </a:p>
          <a:p>
            <a:pPr lvl="6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6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6"/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cNMF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(consensus non-negative matrix factorization)</a:t>
            </a:r>
          </a:p>
          <a:p>
            <a:pPr lvl="6"/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dvPA5BC"/>
              </a:rPr>
              <a:t>Activity Program</a:t>
            </a:r>
          </a:p>
          <a:p>
            <a:pPr lvl="6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dvPA5BC"/>
              </a:rPr>
              <a:t>Identity program </a:t>
            </a:r>
            <a:br>
              <a:rPr lang="en-US" sz="1800" dirty="0">
                <a:solidFill>
                  <a:srgbClr val="263A82"/>
                </a:solidFill>
                <a:effectLst/>
                <a:latin typeface="AdvPA5BC"/>
              </a:rPr>
            </a:br>
            <a:endParaRPr lang="en-US" dirty="0"/>
          </a:p>
          <a:p>
            <a:pPr lvl="5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94E39E-DED3-F0D3-3F39-C45E2A8E603E}"/>
              </a:ext>
            </a:extLst>
          </p:cNvPr>
          <p:cNvSpPr/>
          <p:nvPr/>
        </p:nvSpPr>
        <p:spPr>
          <a:xfrm>
            <a:off x="-1255644" y="-1391480"/>
            <a:ext cx="4823791" cy="462501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Papers</a:t>
            </a:r>
          </a:p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2C4518-ACB3-6F70-8D51-A5C6736D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041708">
            <a:off x="-5634950" y="2947226"/>
            <a:ext cx="9103171" cy="5360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78530-FB88-DEA5-1A6A-3CC26EE0A6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50"/>
          <a:stretch/>
        </p:blipFill>
        <p:spPr>
          <a:xfrm>
            <a:off x="3581400" y="3989401"/>
            <a:ext cx="7772400" cy="209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34606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F4D8-0661-F9B5-0461-6E329B35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FC373-6A56-8F21-79A8-B7FCC7ECE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852" y="806349"/>
            <a:ext cx="9968948" cy="5281887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pPr lvl="5"/>
            <a:endParaRPr lang="en-US" dirty="0"/>
          </a:p>
          <a:p>
            <a:pPr lvl="5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94E39E-DED3-F0D3-3F39-C45E2A8E603E}"/>
              </a:ext>
            </a:extLst>
          </p:cNvPr>
          <p:cNvSpPr/>
          <p:nvPr/>
        </p:nvSpPr>
        <p:spPr>
          <a:xfrm>
            <a:off x="-1255644" y="-1391480"/>
            <a:ext cx="4823791" cy="462501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2C4518-ACB3-6F70-8D51-A5C6736D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041708">
            <a:off x="-5634950" y="2947226"/>
            <a:ext cx="9103171" cy="5360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8FC07C-3093-5DEC-5B4C-490C7ED686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2" t="1081" r="67906" b="61730"/>
          <a:stretch/>
        </p:blipFill>
        <p:spPr>
          <a:xfrm>
            <a:off x="706521" y="280068"/>
            <a:ext cx="4473619" cy="43808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B443F7-B2BC-E7CC-9D65-C51C5B57A1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13" t="1449" r="35501" b="59970"/>
          <a:stretch/>
        </p:blipFill>
        <p:spPr>
          <a:xfrm>
            <a:off x="5285572" y="299282"/>
            <a:ext cx="3195987" cy="29342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9F4791-25C0-A7AD-B07D-0FE7511B08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1" t="39488" r="68071" b="23237"/>
          <a:stretch/>
        </p:blipFill>
        <p:spPr>
          <a:xfrm>
            <a:off x="8718259" y="280068"/>
            <a:ext cx="2979293" cy="29342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EF2E72-9859-369A-CCA6-1F94BDE028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063" t="2536" b="60189"/>
          <a:stretch/>
        </p:blipFill>
        <p:spPr>
          <a:xfrm>
            <a:off x="5285572" y="3318587"/>
            <a:ext cx="3694875" cy="295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463231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F4D8-0661-F9B5-0461-6E329B35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FC373-6A56-8F21-79A8-B7FCC7ECE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852" y="806349"/>
            <a:ext cx="9968948" cy="5281887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pPr lvl="5"/>
            <a:endParaRPr lang="en-US" dirty="0"/>
          </a:p>
          <a:p>
            <a:pPr lvl="5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94E39E-DED3-F0D3-3F39-C45E2A8E603E}"/>
              </a:ext>
            </a:extLst>
          </p:cNvPr>
          <p:cNvSpPr/>
          <p:nvPr/>
        </p:nvSpPr>
        <p:spPr>
          <a:xfrm>
            <a:off x="-1255644" y="-1391480"/>
            <a:ext cx="4823791" cy="462501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2C4518-ACB3-6F70-8D51-A5C6736D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041708">
            <a:off x="-5634950" y="2947226"/>
            <a:ext cx="9103171" cy="5360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85E5E9-A657-F04D-D675-9B8B2385F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205" y="851219"/>
            <a:ext cx="7033943" cy="515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63118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F4D8-0661-F9B5-0461-6E329B35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FC373-6A56-8F21-79A8-B7FCC7ECE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852" y="806349"/>
            <a:ext cx="9968948" cy="5281887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pPr lvl="5"/>
            <a:endParaRPr lang="en-US" dirty="0"/>
          </a:p>
          <a:p>
            <a:pPr lvl="5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94E39E-DED3-F0D3-3F39-C45E2A8E603E}"/>
              </a:ext>
            </a:extLst>
          </p:cNvPr>
          <p:cNvSpPr/>
          <p:nvPr/>
        </p:nvSpPr>
        <p:spPr>
          <a:xfrm>
            <a:off x="-1255644" y="-1391480"/>
            <a:ext cx="4823791" cy="462501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2C4518-ACB3-6F70-8D51-A5C6736D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041708">
            <a:off x="-5634950" y="2947226"/>
            <a:ext cx="9103171" cy="53607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C4B50A-29F0-EC2E-DAE4-083587DEB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921" y="1787825"/>
            <a:ext cx="8674227" cy="289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073927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F4D8-0661-F9B5-0461-6E329B35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FC373-6A56-8F21-79A8-B7FCC7ECE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852" y="806349"/>
            <a:ext cx="9968948" cy="5281887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pPr lvl="5"/>
            <a:endParaRPr lang="en-US" dirty="0"/>
          </a:p>
          <a:p>
            <a:pPr lvl="5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94E39E-DED3-F0D3-3F39-C45E2A8E603E}"/>
              </a:ext>
            </a:extLst>
          </p:cNvPr>
          <p:cNvSpPr/>
          <p:nvPr/>
        </p:nvSpPr>
        <p:spPr>
          <a:xfrm>
            <a:off x="-1255644" y="-1391480"/>
            <a:ext cx="4823791" cy="462501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2C4518-ACB3-6F70-8D51-A5C6736D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041708">
            <a:off x="-5634950" y="2947226"/>
            <a:ext cx="9103171" cy="5360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28EFEC-4A33-43B9-61C2-961075174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112" y="1677779"/>
            <a:ext cx="7949652" cy="331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7529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F4D8-0661-F9B5-0461-6E329B35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FC373-6A56-8F21-79A8-B7FCC7ECE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852" y="806349"/>
            <a:ext cx="9968948" cy="5281887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pPr lvl="5"/>
            <a:endParaRPr lang="en-US" dirty="0"/>
          </a:p>
          <a:p>
            <a:pPr lvl="5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94E39E-DED3-F0D3-3F39-C45E2A8E603E}"/>
              </a:ext>
            </a:extLst>
          </p:cNvPr>
          <p:cNvSpPr/>
          <p:nvPr/>
        </p:nvSpPr>
        <p:spPr>
          <a:xfrm>
            <a:off x="-1255644" y="-1391480"/>
            <a:ext cx="4823791" cy="462501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2C4518-ACB3-6F70-8D51-A5C6736D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041708">
            <a:off x="-5634950" y="2947226"/>
            <a:ext cx="9103171" cy="5360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8D68FD-2FA9-D123-D3FB-428015772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799" y="1322035"/>
            <a:ext cx="5633472" cy="443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74591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F4D8-0661-F9B5-0461-6E329B35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FC373-6A56-8F21-79A8-B7FCC7ECE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852" y="806349"/>
            <a:ext cx="9968948" cy="5281887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pPr lvl="5"/>
            <a:endParaRPr lang="en-US" dirty="0"/>
          </a:p>
          <a:p>
            <a:pPr lvl="5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94E39E-DED3-F0D3-3F39-C45E2A8E603E}"/>
              </a:ext>
            </a:extLst>
          </p:cNvPr>
          <p:cNvSpPr/>
          <p:nvPr/>
        </p:nvSpPr>
        <p:spPr>
          <a:xfrm>
            <a:off x="-1255644" y="-1391480"/>
            <a:ext cx="4823791" cy="462501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Next 	session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2C4518-ACB3-6F70-8D51-A5C6736D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041708">
            <a:off x="-5634950" y="2947226"/>
            <a:ext cx="9103171" cy="536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01283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F4D8-0661-F9B5-0461-6E329B35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FC373-6A56-8F21-79A8-B7FCC7ECE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852" y="806349"/>
            <a:ext cx="9968948" cy="5281887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pPr lvl="5"/>
            <a:endParaRPr lang="en-US" dirty="0"/>
          </a:p>
          <a:p>
            <a:pPr lvl="5"/>
            <a:endParaRPr lang="en-US" dirty="0"/>
          </a:p>
          <a:p>
            <a:pPr lvl="5"/>
            <a:r>
              <a:rPr lang="en-US" dirty="0"/>
              <a:t>The two strands of DNA are held together by </a:t>
            </a:r>
            <a:r>
              <a:rPr lang="en-US" b="1" dirty="0"/>
              <a:t>hydrogen bonds</a:t>
            </a:r>
            <a:r>
              <a:rPr lang="en-US" dirty="0"/>
              <a:t> between nitrogenous bases.</a:t>
            </a:r>
          </a:p>
          <a:p>
            <a:pPr lvl="6"/>
            <a:r>
              <a:rPr lang="en-US" dirty="0"/>
              <a:t>Adenine (A) pairs with Thymine (T) (A–T) with 2 hydrogen bonds</a:t>
            </a:r>
          </a:p>
          <a:p>
            <a:pPr lvl="6"/>
            <a:r>
              <a:rPr lang="en-US" dirty="0"/>
              <a:t>Cytosine (C) pairs with Guanine (G) (C–G) with 3 hydrogen bonds</a:t>
            </a:r>
          </a:p>
          <a:p>
            <a:pPr lvl="5"/>
            <a:endParaRPr lang="en-US" dirty="0"/>
          </a:p>
          <a:p>
            <a:pPr lvl="5"/>
            <a:r>
              <a:rPr lang="en-US" dirty="0"/>
              <a:t>The two DNA strands are </a:t>
            </a:r>
            <a:r>
              <a:rPr lang="en-US" b="1" dirty="0"/>
              <a:t>oriented in opposite directions</a:t>
            </a:r>
            <a:r>
              <a:rPr lang="en-US" dirty="0"/>
              <a:t> (one 5' → 3', the other 3' → 5’).</a:t>
            </a:r>
          </a:p>
          <a:p>
            <a:pPr lvl="6"/>
            <a:endParaRPr lang="en-US" dirty="0"/>
          </a:p>
          <a:p>
            <a:pPr lvl="6"/>
            <a:endParaRPr lang="en-US" dirty="0"/>
          </a:p>
          <a:p>
            <a:pPr lvl="5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94E39E-DED3-F0D3-3F39-C45E2A8E603E}"/>
              </a:ext>
            </a:extLst>
          </p:cNvPr>
          <p:cNvSpPr/>
          <p:nvPr/>
        </p:nvSpPr>
        <p:spPr>
          <a:xfrm>
            <a:off x="-1255644" y="-1391480"/>
            <a:ext cx="4823791" cy="462501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DNA</a:t>
            </a:r>
          </a:p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2C4518-ACB3-6F70-8D51-A5C6736D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041708">
            <a:off x="-5634950" y="2947226"/>
            <a:ext cx="9103171" cy="53607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97C3B4-79EA-6121-33D5-09018A10D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555" y="3365603"/>
            <a:ext cx="5553897" cy="312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2430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F4D8-0661-F9B5-0461-6E329B35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FC373-6A56-8F21-79A8-B7FCC7ECE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852" y="806349"/>
            <a:ext cx="9968948" cy="5281887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pPr lvl="5"/>
            <a:endParaRPr lang="en-US" dirty="0"/>
          </a:p>
          <a:p>
            <a:pPr lvl="5"/>
            <a:r>
              <a:rPr lang="en-US" dirty="0"/>
              <a:t>a sequence of </a:t>
            </a:r>
            <a:r>
              <a:rPr lang="en-US" b="1" dirty="0"/>
              <a:t>nucleotides</a:t>
            </a:r>
            <a:r>
              <a:rPr lang="en-US" dirty="0"/>
              <a:t> in DNA that encodes instructions for building a </a:t>
            </a:r>
            <a:r>
              <a:rPr lang="en-US" b="1" dirty="0"/>
              <a:t>specific protein</a:t>
            </a:r>
            <a:r>
              <a:rPr lang="en-US" dirty="0"/>
              <a:t>.</a:t>
            </a:r>
          </a:p>
          <a:p>
            <a:pPr lvl="6"/>
            <a:r>
              <a:rPr lang="en-US" dirty="0"/>
              <a:t>Promoter region </a:t>
            </a:r>
          </a:p>
          <a:p>
            <a:pPr lvl="6"/>
            <a:r>
              <a:rPr lang="en-US" dirty="0"/>
              <a:t>Coding region</a:t>
            </a:r>
          </a:p>
          <a:p>
            <a:pPr lvl="6"/>
            <a:r>
              <a:rPr lang="en-US" dirty="0"/>
              <a:t> Terminator region</a:t>
            </a:r>
          </a:p>
          <a:p>
            <a:pPr lvl="6"/>
            <a:endParaRPr lang="en-US" b="1" dirty="0"/>
          </a:p>
          <a:p>
            <a:pPr lvl="5"/>
            <a:r>
              <a:rPr lang="en-US" b="1" dirty="0"/>
              <a:t>Two main steps:</a:t>
            </a:r>
          </a:p>
          <a:p>
            <a:pPr lvl="5"/>
            <a:r>
              <a:rPr lang="en-US" b="1" dirty="0"/>
              <a:t>Transcription: </a:t>
            </a:r>
            <a:r>
              <a:rPr lang="en-US" dirty="0"/>
              <a:t>DNA to mRNA</a:t>
            </a:r>
          </a:p>
          <a:p>
            <a:pPr lvl="5"/>
            <a:r>
              <a:rPr lang="en-US" b="1" dirty="0"/>
              <a:t>Translation: </a:t>
            </a:r>
            <a:r>
              <a:rPr lang="en-US" dirty="0"/>
              <a:t>mRNA to Protein</a:t>
            </a:r>
          </a:p>
          <a:p>
            <a:pPr lvl="5"/>
            <a:endParaRPr lang="en-US" dirty="0"/>
          </a:p>
          <a:p>
            <a:pPr lvl="6"/>
            <a:endParaRPr lang="en-US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94E39E-DED3-F0D3-3F39-C45E2A8E603E}"/>
              </a:ext>
            </a:extLst>
          </p:cNvPr>
          <p:cNvSpPr/>
          <p:nvPr/>
        </p:nvSpPr>
        <p:spPr>
          <a:xfrm>
            <a:off x="-1255644" y="-1391480"/>
            <a:ext cx="4823791" cy="462501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Gene</a:t>
            </a:r>
          </a:p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2C4518-ACB3-6F70-8D51-A5C6736D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041708">
            <a:off x="-5634950" y="2947226"/>
            <a:ext cx="9103171" cy="5360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433C1B-C025-7B91-F168-FE0A52B3DA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799" t="30804" r="-1"/>
          <a:stretch/>
        </p:blipFill>
        <p:spPr>
          <a:xfrm>
            <a:off x="6399100" y="3615649"/>
            <a:ext cx="5903557" cy="31475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CE991B-02C4-2F3C-44FB-D2A32F11A7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873" t="4222" r="2419" b="4436"/>
          <a:stretch/>
        </p:blipFill>
        <p:spPr>
          <a:xfrm>
            <a:off x="9350879" y="1481332"/>
            <a:ext cx="2002921" cy="196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2391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F4D8-0661-F9B5-0461-6E329B35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FC373-6A56-8F21-79A8-B7FCC7ECE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852" y="1364008"/>
            <a:ext cx="9968948" cy="5281887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lvl="5"/>
            <a:endParaRPr lang="en-US" dirty="0"/>
          </a:p>
          <a:p>
            <a:pPr lvl="5"/>
            <a:r>
              <a:rPr lang="en-US" sz="1600" b="1" dirty="0"/>
              <a:t>Steps: </a:t>
            </a:r>
          </a:p>
          <a:p>
            <a:pPr lvl="5"/>
            <a:r>
              <a:rPr lang="en-US" sz="1600" b="1" dirty="0"/>
              <a:t> Initiation:</a:t>
            </a:r>
          </a:p>
          <a:p>
            <a:pPr lvl="6">
              <a:buFont typeface="Courier New" panose="02070309020205020404" pitchFamily="49" charset="0"/>
              <a:buChar char="o"/>
            </a:pPr>
            <a:r>
              <a:rPr lang="en-US" sz="1300" dirty="0"/>
              <a:t>Binding and Unwinding </a:t>
            </a:r>
          </a:p>
          <a:p>
            <a:pPr lvl="5"/>
            <a:r>
              <a:rPr lang="en-US" sz="1600" b="1" dirty="0"/>
              <a:t>Elongation:</a:t>
            </a:r>
            <a:r>
              <a:rPr lang="en-US" sz="1600" dirty="0"/>
              <a:t> </a:t>
            </a:r>
          </a:p>
          <a:p>
            <a:pPr lvl="6"/>
            <a:r>
              <a:rPr lang="en-US" sz="1300" dirty="0"/>
              <a:t>A (Adenine) → U (Uracil) (RNA has uracil instead of thymine)</a:t>
            </a:r>
          </a:p>
          <a:p>
            <a:pPr lvl="6"/>
            <a:r>
              <a:rPr lang="en-US" sz="1300" dirty="0"/>
              <a:t>T (Thymine) → A (Adenine)</a:t>
            </a:r>
          </a:p>
          <a:p>
            <a:pPr lvl="6"/>
            <a:r>
              <a:rPr lang="en-US" sz="1300" dirty="0"/>
              <a:t>C (Cytosine) → G (Guanine)</a:t>
            </a:r>
          </a:p>
          <a:p>
            <a:pPr lvl="6"/>
            <a:r>
              <a:rPr lang="en-US" sz="1300" dirty="0"/>
              <a:t>G (Guanine) → C (Cytosine)</a:t>
            </a:r>
          </a:p>
          <a:p>
            <a:pPr lvl="5"/>
            <a:r>
              <a:rPr lang="en-US" sz="1600" b="1" dirty="0"/>
              <a:t>Termination</a:t>
            </a:r>
          </a:p>
          <a:p>
            <a:pPr lvl="5"/>
            <a:r>
              <a:rPr lang="en-US" sz="1600" b="1" dirty="0"/>
              <a:t>Post-Transcriptional Modifications (in Eukaryotes):</a:t>
            </a:r>
          </a:p>
          <a:p>
            <a:pPr lvl="6">
              <a:buFont typeface="Courier New" panose="02070309020205020404" pitchFamily="49" charset="0"/>
              <a:buChar char="o"/>
            </a:pPr>
            <a:r>
              <a:rPr lang="en-US" sz="1300" dirty="0"/>
              <a:t>5' Cap Addition </a:t>
            </a:r>
          </a:p>
          <a:p>
            <a:pPr lvl="6">
              <a:buFont typeface="Courier New" panose="02070309020205020404" pitchFamily="49" charset="0"/>
              <a:buChar char="o"/>
            </a:pPr>
            <a:r>
              <a:rPr lang="en-US" sz="1300" dirty="0"/>
              <a:t>Poly-A Tail Addition</a:t>
            </a:r>
          </a:p>
          <a:p>
            <a:pPr lvl="6">
              <a:buFont typeface="Courier New" panose="02070309020205020404" pitchFamily="49" charset="0"/>
              <a:buChar char="o"/>
            </a:pPr>
            <a:r>
              <a:rPr lang="en-US" sz="1300" dirty="0"/>
              <a:t>Splicing </a:t>
            </a:r>
          </a:p>
          <a:p>
            <a:pPr lvl="7">
              <a:buFont typeface="Courier New" panose="02070309020205020404" pitchFamily="49" charset="0"/>
              <a:buChar char="o"/>
            </a:pPr>
            <a:r>
              <a:rPr lang="en-US" sz="1500" dirty="0"/>
              <a:t>Removing </a:t>
            </a:r>
            <a:r>
              <a:rPr lang="en-US" sz="1500" b="1" dirty="0"/>
              <a:t>introns</a:t>
            </a:r>
            <a:r>
              <a:rPr lang="en-US" sz="1500" dirty="0"/>
              <a:t> and joining </a:t>
            </a:r>
            <a:r>
              <a:rPr lang="en-US" sz="1500" b="1" dirty="0"/>
              <a:t>exons</a:t>
            </a:r>
            <a:endParaRPr lang="en-US" sz="15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94E39E-DED3-F0D3-3F39-C45E2A8E603E}"/>
              </a:ext>
            </a:extLst>
          </p:cNvPr>
          <p:cNvSpPr/>
          <p:nvPr/>
        </p:nvSpPr>
        <p:spPr>
          <a:xfrm>
            <a:off x="-1255644" y="-1391480"/>
            <a:ext cx="4823791" cy="462501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Transcription</a:t>
            </a:r>
          </a:p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2C4518-ACB3-6F70-8D51-A5C6736D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041708">
            <a:off x="-5634950" y="2947226"/>
            <a:ext cx="9103171" cy="5360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2ACB66-E113-E8E4-994D-14C1B8FFE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700" y="4315082"/>
            <a:ext cx="3848100" cy="1638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CFC5D8-F9A4-4F6A-A3DB-A93D1F172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2923" y="1574967"/>
            <a:ext cx="38481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0635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F4D8-0661-F9B5-0461-6E329B35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FC373-6A56-8F21-79A8-B7FCC7ECE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852" y="806349"/>
            <a:ext cx="9968948" cy="5281887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pPr lvl="5"/>
            <a:endParaRPr lang="en-US" dirty="0"/>
          </a:p>
          <a:p>
            <a:pPr lvl="5"/>
            <a:r>
              <a:rPr lang="en-US" dirty="0"/>
              <a:t> </a:t>
            </a:r>
            <a:r>
              <a:rPr lang="en-US" b="1" dirty="0"/>
              <a:t>Initiation:</a:t>
            </a:r>
          </a:p>
          <a:p>
            <a:pPr lvl="6"/>
            <a:r>
              <a:rPr lang="en-US" dirty="0"/>
              <a:t>Attaching ribosome </a:t>
            </a:r>
          </a:p>
          <a:p>
            <a:pPr lvl="6"/>
            <a:r>
              <a:rPr lang="en-US" sz="1800" b="1" dirty="0">
                <a:effectLst/>
                <a:ea typeface="Times New Roman" panose="02020603050405020304" pitchFamily="18" charset="0"/>
              </a:rPr>
              <a:t>Start Codon: AUG</a:t>
            </a:r>
            <a:r>
              <a:rPr lang="en-US" dirty="0">
                <a:effectLst/>
              </a:rPr>
              <a:t> </a:t>
            </a:r>
            <a:endParaRPr lang="en-US" dirty="0"/>
          </a:p>
          <a:p>
            <a:pPr lvl="5"/>
            <a:r>
              <a:rPr lang="en-US" dirty="0"/>
              <a:t> </a:t>
            </a:r>
            <a:r>
              <a:rPr lang="en-US" b="1" dirty="0"/>
              <a:t>Elongation:</a:t>
            </a:r>
          </a:p>
          <a:p>
            <a:pPr lvl="6"/>
            <a:r>
              <a:rPr lang="en-US" b="1" dirty="0"/>
              <a:t>tRNA molecules</a:t>
            </a:r>
            <a:r>
              <a:rPr lang="en-US" dirty="0"/>
              <a:t> bring amino acids to the ribosome</a:t>
            </a:r>
          </a:p>
          <a:p>
            <a:pPr lvl="6"/>
            <a:r>
              <a:rPr lang="en-US" dirty="0"/>
              <a:t>Each tRNA has an </a:t>
            </a:r>
            <a:r>
              <a:rPr lang="en-US" b="1" dirty="0"/>
              <a:t>anticodon</a:t>
            </a:r>
            <a:r>
              <a:rPr lang="en-US" dirty="0"/>
              <a:t> that matches a specific </a:t>
            </a:r>
            <a:r>
              <a:rPr lang="en-US" b="1" dirty="0"/>
              <a:t>codon</a:t>
            </a:r>
            <a:r>
              <a:rPr lang="en-US" dirty="0"/>
              <a:t> on mRNA.</a:t>
            </a:r>
          </a:p>
          <a:p>
            <a:pPr lvl="6"/>
            <a:r>
              <a:rPr lang="en-US" dirty="0"/>
              <a:t>The ribosome forms </a:t>
            </a:r>
            <a:r>
              <a:rPr lang="en-US" b="1" dirty="0"/>
              <a:t>peptide bonds</a:t>
            </a:r>
            <a:r>
              <a:rPr lang="en-US" dirty="0"/>
              <a:t> between amino acids, linking them into a growing </a:t>
            </a:r>
            <a:r>
              <a:rPr lang="en-US" b="1" dirty="0"/>
              <a:t>polypeptide chain</a:t>
            </a:r>
            <a:r>
              <a:rPr lang="en-US" dirty="0"/>
              <a:t>.</a:t>
            </a:r>
          </a:p>
          <a:p>
            <a:pPr lvl="5"/>
            <a:r>
              <a:rPr lang="en-US" b="1" dirty="0"/>
              <a:t>Termination:</a:t>
            </a:r>
          </a:p>
          <a:p>
            <a:pPr lvl="6"/>
            <a:r>
              <a:rPr lang="en-US" b="1" dirty="0">
                <a:ea typeface="Times New Roman" panose="02020603050405020304" pitchFamily="18" charset="0"/>
              </a:rPr>
              <a:t>Stop Codon: UAA, UAG, UGA</a:t>
            </a:r>
            <a:r>
              <a:rPr lang="en-US" dirty="0"/>
              <a:t> </a:t>
            </a:r>
            <a:endParaRPr lang="en-US" b="1" dirty="0"/>
          </a:p>
          <a:p>
            <a:pPr lvl="5"/>
            <a:r>
              <a:rPr lang="en-US" b="1" dirty="0"/>
              <a:t>Post-Translational Modifications</a:t>
            </a:r>
          </a:p>
          <a:p>
            <a:pPr lvl="6"/>
            <a:endParaRPr lang="en-US" b="1" dirty="0"/>
          </a:p>
          <a:p>
            <a:pPr lvl="6"/>
            <a:endParaRPr lang="en-US" dirty="0"/>
          </a:p>
          <a:p>
            <a:pPr lvl="5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94E39E-DED3-F0D3-3F39-C45E2A8E603E}"/>
              </a:ext>
            </a:extLst>
          </p:cNvPr>
          <p:cNvSpPr/>
          <p:nvPr/>
        </p:nvSpPr>
        <p:spPr>
          <a:xfrm>
            <a:off x="-1255644" y="-1391480"/>
            <a:ext cx="4823791" cy="462501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Translation</a:t>
            </a:r>
          </a:p>
          <a:p>
            <a:pPr algn="ctr"/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2C4518-ACB3-6F70-8D51-A5C6736D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041708">
            <a:off x="-5634950" y="2947226"/>
            <a:ext cx="9103171" cy="53607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4EC286-F324-C501-5385-933E5014D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264" y="4580324"/>
            <a:ext cx="6096188" cy="207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19153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F4D8-0661-F9B5-0461-6E329B35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FC373-6A56-8F21-79A8-B7FCC7ECE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852" y="806349"/>
            <a:ext cx="9968948" cy="5281887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pPr lvl="5"/>
            <a:endParaRPr lang="en-US" dirty="0"/>
          </a:p>
          <a:p>
            <a:pPr lvl="5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94E39E-DED3-F0D3-3F39-C45E2A8E603E}"/>
              </a:ext>
            </a:extLst>
          </p:cNvPr>
          <p:cNvSpPr/>
          <p:nvPr/>
        </p:nvSpPr>
        <p:spPr>
          <a:xfrm>
            <a:off x="-1255644" y="-1391480"/>
            <a:ext cx="4823791" cy="462501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2C4518-ACB3-6F70-8D51-A5C6736D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041708">
            <a:off x="-5634950" y="2947226"/>
            <a:ext cx="9103171" cy="5360760"/>
          </a:xfrm>
          <a:prstGeom prst="rect">
            <a:avLst/>
          </a:prstGeom>
        </p:spPr>
      </p:pic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1C9A881F-C3BE-BA69-4082-EB534D56F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332" y="1000502"/>
            <a:ext cx="8691651" cy="489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8307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F4D8-0661-F9B5-0461-6E329B35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FC373-6A56-8F21-79A8-B7FCC7ECE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852" y="806349"/>
            <a:ext cx="9968948" cy="5281887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lvl="5"/>
            <a:endParaRPr lang="en-US" dirty="0"/>
          </a:p>
          <a:p>
            <a:pPr lvl="5"/>
            <a:r>
              <a:rPr lang="en-US" sz="1900" dirty="0">
                <a:ea typeface="Bodoni Ornaments" pitchFamily="2" charset="0"/>
                <a:cs typeface="Diwan Thuluth" pitchFamily="2" charset="-78"/>
              </a:rPr>
              <a:t>Gene regulation is the process by which cells control the expression of genes, determining </a:t>
            </a:r>
            <a:r>
              <a:rPr lang="en-US" sz="1900" dirty="0">
                <a:solidFill>
                  <a:schemeClr val="bg2">
                    <a:lumMod val="75000"/>
                  </a:schemeClr>
                </a:solidFill>
                <a:ea typeface="Bodoni Ornaments" pitchFamily="2" charset="0"/>
                <a:cs typeface="Diwan Thuluth" pitchFamily="2" charset="-78"/>
              </a:rPr>
              <a:t>when, where, and to what extent specific genes are </a:t>
            </a:r>
            <a:r>
              <a:rPr lang="en-US" sz="1900" b="1" dirty="0">
                <a:solidFill>
                  <a:schemeClr val="bg2">
                    <a:lumMod val="75000"/>
                  </a:schemeClr>
                </a:solidFill>
                <a:ea typeface="Bodoni Ornaments" pitchFamily="2" charset="0"/>
                <a:cs typeface="Diwan Thuluth" pitchFamily="2" charset="-78"/>
              </a:rPr>
              <a:t>turned on (activated) or off (repressed).</a:t>
            </a:r>
          </a:p>
          <a:p>
            <a:pPr marL="2286000" lvl="5" indent="0">
              <a:buNone/>
            </a:pPr>
            <a:endParaRPr lang="en-US" b="1" dirty="0"/>
          </a:p>
          <a:p>
            <a:pPr lvl="5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ea typeface="Bodoni Ornaments" pitchFamily="2" charset="0"/>
                <a:cs typeface="Diwan Thuluth" pitchFamily="2" charset="-78"/>
              </a:rPr>
              <a:t>Gene regulation primarily involves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ea typeface="Bodoni Ornaments" pitchFamily="2" charset="0"/>
                <a:cs typeface="Diwan Thuluth" pitchFamily="2" charset="-78"/>
              </a:rPr>
              <a:t>chemical modifications to DNA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ea typeface="Bodoni Ornaments" pitchFamily="2" charset="0"/>
                <a:cs typeface="Diwan Thuluth" pitchFamily="2" charset="-78"/>
              </a:rPr>
              <a:t>rather than physically removing or attaching DNA segments.</a:t>
            </a:r>
          </a:p>
          <a:p>
            <a:pPr lvl="5"/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ea typeface="Bodoni Ornaments" pitchFamily="2" charset="0"/>
              <a:cs typeface="Diwan Thuluth" pitchFamily="2" charset="-78"/>
            </a:endParaRPr>
          </a:p>
          <a:p>
            <a:pPr lvl="5"/>
            <a:endParaRPr lang="en-US" b="1" dirty="0"/>
          </a:p>
          <a:p>
            <a:pPr lvl="5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94E39E-DED3-F0D3-3F39-C45E2A8E603E}"/>
              </a:ext>
            </a:extLst>
          </p:cNvPr>
          <p:cNvSpPr/>
          <p:nvPr/>
        </p:nvSpPr>
        <p:spPr>
          <a:xfrm>
            <a:off x="-1255644" y="-1391480"/>
            <a:ext cx="4823791" cy="462501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en-US" sz="28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Gene</a:t>
            </a:r>
          </a:p>
          <a:p>
            <a:pPr algn="ctr"/>
            <a:r>
              <a:rPr lang="en-US" sz="28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Regulation</a:t>
            </a:r>
          </a:p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2C4518-ACB3-6F70-8D51-A5C6736D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041708">
            <a:off x="-5634950" y="2947226"/>
            <a:ext cx="9103171" cy="536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7978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F4D8-0661-F9B5-0461-6E329B35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FC373-6A56-8F21-79A8-B7FCC7ECE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852" y="806349"/>
            <a:ext cx="9968948" cy="5281887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pPr lvl="5"/>
            <a:endParaRPr lang="en-US" dirty="0"/>
          </a:p>
          <a:p>
            <a:pPr lvl="5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ea typeface="Bodoni Ornaments" pitchFamily="2" charset="0"/>
                <a:cs typeface="Diwan Thuluth" pitchFamily="2" charset="-78"/>
              </a:rPr>
              <a:t>Gene modification? </a:t>
            </a:r>
          </a:p>
          <a:p>
            <a:pPr lvl="5"/>
            <a:r>
              <a:rPr lang="en-US" dirty="0"/>
              <a:t>adding, removing, or modifying </a:t>
            </a:r>
          </a:p>
          <a:p>
            <a:pPr marL="2286000" lvl="5" indent="0">
              <a:buNone/>
            </a:pPr>
            <a:r>
              <a:rPr lang="en-US" dirty="0"/>
              <a:t>specific genes or sequences of DNA.</a:t>
            </a:r>
            <a:endParaRPr lang="en-US" b="1" dirty="0">
              <a:solidFill>
                <a:schemeClr val="bg2">
                  <a:lumMod val="75000"/>
                </a:schemeClr>
              </a:solidFill>
              <a:ea typeface="Bodoni Ornaments" pitchFamily="2" charset="0"/>
              <a:cs typeface="Diwan Thuluth" pitchFamily="2" charset="-78"/>
            </a:endParaRPr>
          </a:p>
          <a:p>
            <a:pPr lvl="5"/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ea typeface="Bodoni Ornaments" pitchFamily="2" charset="0"/>
              <a:cs typeface="Diwan Thuluth" pitchFamily="2" charset="-78"/>
            </a:endParaRPr>
          </a:p>
          <a:p>
            <a:pPr lvl="5"/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ea typeface="Bodoni Ornaments" pitchFamily="2" charset="0"/>
              <a:cs typeface="Diwan Thuluth" pitchFamily="2" charset="-78"/>
            </a:endParaRPr>
          </a:p>
          <a:p>
            <a:pPr lvl="5"/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ea typeface="Bodoni Ornaments" pitchFamily="2" charset="0"/>
              <a:cs typeface="Diwan Thuluth" pitchFamily="2" charset="-78"/>
            </a:endParaRPr>
          </a:p>
          <a:p>
            <a:pPr lvl="5"/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ea typeface="Bodoni Ornaments" pitchFamily="2" charset="0"/>
              <a:cs typeface="Diwan Thuluth" pitchFamily="2" charset="-78"/>
            </a:endParaRPr>
          </a:p>
          <a:p>
            <a:pPr lvl="5"/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ea typeface="Bodoni Ornaments" pitchFamily="2" charset="0"/>
              <a:cs typeface="Diwan Thuluth" pitchFamily="2" charset="-78"/>
            </a:endParaRPr>
          </a:p>
          <a:p>
            <a:pPr marL="2286000" lvl="5" indent="0">
              <a:buNone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ea typeface="Bodoni Ornaments" pitchFamily="2" charset="0"/>
              <a:cs typeface="Diwan Thuluth" pitchFamily="2" charset="-78"/>
            </a:endParaRPr>
          </a:p>
          <a:p>
            <a:pPr lvl="5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ea typeface="Bodoni Ornaments" pitchFamily="2" charset="0"/>
                <a:cs typeface="Diwan Thuluth" pitchFamily="2" charset="-78"/>
              </a:rPr>
              <a:t>Removing DNA Sequences : </a:t>
            </a:r>
            <a:r>
              <a:rPr lang="en-US" b="1" dirty="0"/>
              <a:t>CRISPR-Cas9</a:t>
            </a:r>
          </a:p>
          <a:p>
            <a:pPr lvl="5"/>
            <a:r>
              <a:rPr lang="en-US" b="1" dirty="0"/>
              <a:t>Attaching DNA Sequences : PCR</a:t>
            </a:r>
          </a:p>
          <a:p>
            <a:pPr lvl="5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94E39E-DED3-F0D3-3F39-C45E2A8E603E}"/>
              </a:ext>
            </a:extLst>
          </p:cNvPr>
          <p:cNvSpPr/>
          <p:nvPr/>
        </p:nvSpPr>
        <p:spPr>
          <a:xfrm>
            <a:off x="-1255644" y="-1391480"/>
            <a:ext cx="4823791" cy="462501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endParaRPr lang="en-US" sz="3600" b="1" spc="50" dirty="0">
              <a:ln w="0"/>
              <a:solidFill>
                <a:schemeClr val="bg2">
                  <a:lumMod val="5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endParaRPr lang="en-US" sz="3600" b="1" spc="50" dirty="0">
              <a:ln w="0"/>
              <a:solidFill>
                <a:schemeClr val="bg2">
                  <a:lumMod val="5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r>
              <a:rPr lang="en-US" sz="36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en-US" sz="32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Gene</a:t>
            </a:r>
          </a:p>
          <a:p>
            <a:pPr algn="ctr"/>
            <a:r>
              <a:rPr lang="en-US" sz="32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Modification</a:t>
            </a:r>
          </a:p>
          <a:p>
            <a:pPr algn="ctr"/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2C4518-ACB3-6F70-8D51-A5C6736D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041708">
            <a:off x="-5634950" y="2947226"/>
            <a:ext cx="9103171" cy="5360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706557-3EE4-3E0D-0C01-9117EC543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5515" y="921025"/>
            <a:ext cx="3780004" cy="304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21732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CF91A7"/>
      </a:lt1>
      <a:dk2>
        <a:srgbClr val="A4B591"/>
      </a:dk2>
      <a:lt2>
        <a:srgbClr val="7F9DC1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netics" id="{2E1F04E7-5002-A24C-B752-83CA0167B833}" vid="{7BC94AA8-E327-6B42-8E3E-56002340B2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277</TotalTime>
  <Words>977</Words>
  <Application>Microsoft Macintosh PowerPoint</Application>
  <PresentationFormat>Widescreen</PresentationFormat>
  <Paragraphs>281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AdvPA5BC</vt:lpstr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mozhgan orujlu</dc:creator>
  <cp:lastModifiedBy>mozhgan orujlu</cp:lastModifiedBy>
  <cp:revision>4</cp:revision>
  <dcterms:created xsi:type="dcterms:W3CDTF">2025-03-03T10:32:34Z</dcterms:created>
  <dcterms:modified xsi:type="dcterms:W3CDTF">2025-03-03T16:35:51Z</dcterms:modified>
</cp:coreProperties>
</file>